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8CA"/>
    <a:srgbClr val="CB5454"/>
    <a:srgbClr val="9F0505"/>
    <a:srgbClr val="625E5E"/>
    <a:srgbClr val="00A1DA"/>
    <a:srgbClr val="44546A"/>
    <a:srgbClr val="FFFFFF"/>
    <a:srgbClr val="90531C"/>
    <a:srgbClr val="D57B2B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633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655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723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131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658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63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394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089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470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675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904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DC7E5-0086-4BF2-914F-47285558039F}" type="datetimeFigureOut">
              <a:rPr lang="fa-IR" smtClean="0"/>
              <a:t>30/09/1443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C861-FA10-4645-8953-F107BE3C1A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138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5013" y="1238192"/>
            <a:ext cx="85386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b="1" dirty="0">
                <a:cs typeface="B Nazanin" panose="00000400000000000000" pitchFamily="2" charset="-78"/>
              </a:rPr>
              <a:t>دستورالعمل جلسه دفاع از ايده محورى و طرح كسب و </a:t>
            </a:r>
            <a:r>
              <a:rPr lang="fa-IR" b="1" dirty="0" smtClean="0">
                <a:cs typeface="B Nazanin" panose="00000400000000000000" pitchFamily="2" charset="-78"/>
              </a:rPr>
              <a:t>كار:</a:t>
            </a:r>
            <a:endParaRPr lang="fa-IR" dirty="0">
              <a:cs typeface="B Nazanin" panose="00000400000000000000" pitchFamily="2" charset="-78"/>
            </a:endParaRPr>
          </a:p>
          <a:p>
            <a:pPr algn="just"/>
            <a:r>
              <a:rPr lang="fa-IR" b="1" dirty="0">
                <a:cs typeface="B Nazanin" panose="00000400000000000000" pitchFamily="2" charset="-78"/>
              </a:rPr>
              <a:t> </a:t>
            </a:r>
            <a:endParaRPr lang="fa-IR" dirty="0">
              <a:cs typeface="B Nazanin" panose="00000400000000000000" pitchFamily="2" charset="-78"/>
            </a:endParaRPr>
          </a:p>
          <a:p>
            <a:pPr algn="just"/>
            <a:r>
              <a:rPr lang="fa-IR" dirty="0">
                <a:cs typeface="B Nazanin" panose="00000400000000000000" pitchFamily="2" charset="-78"/>
              </a:rPr>
              <a:t>جلسه دفاع از ايده محورى، گام مهمی در فرايند پذيرش و تبدیل وضعیت در مركز رشد می باشد. در واقع متقاضى پس از دفاع از طرح و ايده محورى و كسب امتیاز لازم و نظر موافق اكثريت اعضاى هیات داوری، مى‌تواند مجوز پذيرش و یا تبدیل وضعیت در مركز را دريافت نمايد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just"/>
            <a:endParaRPr lang="fa-IR" dirty="0">
              <a:cs typeface="B Nazanin" panose="00000400000000000000" pitchFamily="2" charset="-78"/>
            </a:endParaRPr>
          </a:p>
          <a:p>
            <a:pPr algn="just"/>
            <a:endParaRPr lang="fa-IR" dirty="0" smtClean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محتواى </a:t>
            </a:r>
            <a:r>
              <a:rPr lang="fa-IR" b="1" dirty="0" smtClean="0">
                <a:cs typeface="B Nazanin" panose="00000400000000000000" pitchFamily="2" charset="-78"/>
              </a:rPr>
              <a:t>اسلايدها:</a:t>
            </a: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 نظر به افزایش بازدهی جلسه دفاعیه، لازم است موارد به صورت پاورپوینت ارائه شود که محتوای آن شامل موارد </a:t>
            </a:r>
            <a:r>
              <a:rPr lang="fa-IR" dirty="0" smtClean="0">
                <a:cs typeface="B Nazanin" panose="00000400000000000000" pitchFamily="2" charset="-78"/>
              </a:rPr>
              <a:t>ذکر شده در اسلایدهای بعدی </a:t>
            </a:r>
            <a:r>
              <a:rPr lang="fa-IR" dirty="0" smtClean="0">
                <a:cs typeface="B Nazanin" panose="00000400000000000000" pitchFamily="2" charset="-78"/>
              </a:rPr>
              <a:t>باشد</a:t>
            </a:r>
            <a:r>
              <a:rPr lang="fa-IR" dirty="0">
                <a:cs typeface="B Nazanin" panose="00000400000000000000" pitchFamily="2" charset="-78"/>
              </a:rPr>
              <a:t>:</a:t>
            </a:r>
          </a:p>
          <a:p>
            <a:pPr algn="just"/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148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91464" y="116746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1- معرفى </a:t>
            </a:r>
            <a:r>
              <a:rPr lang="fa-IR" b="1" dirty="0">
                <a:cs typeface="B Nazanin" panose="00000400000000000000" pitchFamily="2" charset="-78"/>
              </a:rPr>
              <a:t>واحد </a:t>
            </a:r>
            <a:r>
              <a:rPr lang="fa-IR" b="1" dirty="0" smtClean="0">
                <a:cs typeface="B Nazanin" panose="00000400000000000000" pitchFamily="2" charset="-78"/>
              </a:rPr>
              <a:t>فناور:</a:t>
            </a:r>
          </a:p>
          <a:p>
            <a:endParaRPr lang="fa-IR" dirty="0">
              <a:cs typeface="B Nazanin" panose="00000400000000000000" pitchFamily="2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معرفي اعضای تیم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تحصيلات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پروژه هاي مشابه انجام شده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3801" y="3282972"/>
            <a:ext cx="8733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2- ارائه </a:t>
            </a:r>
            <a:r>
              <a:rPr lang="fa-IR" b="1" dirty="0">
                <a:cs typeface="B Nazanin" panose="00000400000000000000" pitchFamily="2" charset="-78"/>
              </a:rPr>
              <a:t>گزارش عملکرد فعالیت </a:t>
            </a:r>
            <a:r>
              <a:rPr lang="fa-IR" b="1" dirty="0" smtClean="0">
                <a:cs typeface="B Nazanin" panose="00000400000000000000" pitchFamily="2" charset="-78"/>
              </a:rPr>
              <a:t>های </a:t>
            </a:r>
            <a:r>
              <a:rPr lang="fa-IR" b="1" dirty="0">
                <a:cs typeface="B Nazanin" panose="00000400000000000000" pitchFamily="2" charset="-78"/>
              </a:rPr>
              <a:t>انجام شده طی مدت استقرار در مرکز </a:t>
            </a:r>
            <a:r>
              <a:rPr lang="fa-IR" b="1" dirty="0" smtClean="0">
                <a:cs typeface="B Nazanin" panose="00000400000000000000" pitchFamily="2" charset="-78"/>
              </a:rPr>
              <a:t>رشد (در صورت تبدیل وضعیت به مرحله بالاتر)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13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9110" y="1138123"/>
            <a:ext cx="828111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3- دفاع </a:t>
            </a:r>
            <a:r>
              <a:rPr lang="fa-IR" b="1" dirty="0">
                <a:cs typeface="B Nazanin" panose="00000400000000000000" pitchFamily="2" charset="-78"/>
              </a:rPr>
              <a:t>از ارزش علمى- فنى طرح شامل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endParaRPr lang="fa-IR" dirty="0">
              <a:cs typeface="B Nazanin" panose="00000400000000000000" pitchFamily="2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توضيح ايده محورى و محصول نهايى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ويژگي ها، مزايا، نقاط قوت و ضعف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بررسي نحوه توليد و تکنولوژي مورد استفاده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دارندگان دانش فني در ايران و </a:t>
            </a:r>
            <a:r>
              <a:rPr lang="fa-IR" dirty="0" smtClean="0">
                <a:cs typeface="B Nazanin" panose="00000400000000000000" pitchFamily="2" charset="-78"/>
              </a:rPr>
              <a:t>جهان</a:t>
            </a:r>
            <a:endParaRPr lang="fa-IR" dirty="0">
              <a:cs typeface="B Nazanin" panose="00000400000000000000" pitchFamily="2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 smtClean="0">
                <a:cs typeface="B Nazanin" panose="00000400000000000000" pitchFamily="2" charset="-78"/>
              </a:rPr>
              <a:t> بیان </a:t>
            </a:r>
            <a:r>
              <a:rPr lang="fa-IR" dirty="0">
                <a:cs typeface="B Nazanin" panose="00000400000000000000" pitchFamily="2" charset="-78"/>
              </a:rPr>
              <a:t>نوآورى فناورانه طرح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امكان سنجى طرح به لحاظ فنى-تخصصى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 </a:t>
            </a:r>
            <a:r>
              <a:rPr lang="fa-IR" dirty="0" smtClean="0">
                <a:cs typeface="B Nazanin" panose="00000400000000000000" pitchFamily="2" charset="-78"/>
              </a:rPr>
              <a:t>بيان </a:t>
            </a:r>
            <a:r>
              <a:rPr lang="fa-IR" dirty="0">
                <a:cs typeface="B Nazanin" panose="00000400000000000000" pitchFamily="2" charset="-78"/>
              </a:rPr>
              <a:t>صلاحيت علمى-فنى گروه و مراحل طى شده در خصوص پيشبرد ايده محورى (با ارايه مستندات كافى)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برنامه عملياتى طرح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معرفي رقباي داخلي و خارجي</a:t>
            </a:r>
          </a:p>
        </p:txBody>
      </p:sp>
    </p:spTree>
    <p:extLst>
      <p:ext uri="{BB962C8B-B14F-4D97-AF65-F5344CB8AC3E}">
        <p14:creationId xmlns:p14="http://schemas.microsoft.com/office/powerpoint/2010/main" val="213009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31" y="1157545"/>
            <a:ext cx="77788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b="1" dirty="0" smtClean="0">
                <a:cs typeface="B Nazanin" panose="00000400000000000000" pitchFamily="2" charset="-78"/>
              </a:rPr>
              <a:t>4- دفاع </a:t>
            </a:r>
            <a:r>
              <a:rPr lang="fa-IR" b="1" dirty="0">
                <a:cs typeface="B Nazanin" panose="00000400000000000000" pitchFamily="2" charset="-78"/>
              </a:rPr>
              <a:t>از ارزش اقتصادى طرح </a:t>
            </a:r>
            <a:r>
              <a:rPr lang="fa-IR" b="1" dirty="0" smtClean="0">
                <a:cs typeface="B Nazanin" panose="00000400000000000000" pitchFamily="2" charset="-78"/>
              </a:rPr>
              <a:t>شامل:</a:t>
            </a:r>
          </a:p>
          <a:p>
            <a:pPr algn="just"/>
            <a:endParaRPr lang="fa-IR" dirty="0">
              <a:cs typeface="B Nazanin" panose="00000400000000000000" pitchFamily="2" charset="-7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  </a:t>
            </a:r>
            <a:r>
              <a:rPr lang="fa-IR" dirty="0" smtClean="0">
                <a:cs typeface="B Nazanin" panose="00000400000000000000" pitchFamily="2" charset="-78"/>
              </a:rPr>
              <a:t>بيان </a:t>
            </a:r>
            <a:r>
              <a:rPr lang="fa-IR" dirty="0">
                <a:cs typeface="B Nazanin" panose="00000400000000000000" pitchFamily="2" charset="-78"/>
              </a:rPr>
              <a:t>اطلاعات اقتصادى طرح شامل: ميزان سرمايه‌گذارى (ثابت و متغير)، نرخ بازده داخلى (درصد سود)، زمان بازگشت سرمايه، نحوه تأمين مالى طرح، . . 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  </a:t>
            </a:r>
            <a:r>
              <a:rPr lang="fa-IR" dirty="0" smtClean="0">
                <a:cs typeface="B Nazanin" panose="00000400000000000000" pitchFamily="2" charset="-78"/>
              </a:rPr>
              <a:t>مطالعات </a:t>
            </a:r>
            <a:r>
              <a:rPr lang="fa-IR" dirty="0">
                <a:cs typeface="B Nazanin" panose="00000400000000000000" pitchFamily="2" charset="-78"/>
              </a:rPr>
              <a:t>بازار شامل: مشتريان طرح، دسته‌بندى بازار، حجم بازار، رقبا، محصولات مشابه و جايگزين، مقايسه قيمت، مزيت رقابتى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  </a:t>
            </a:r>
            <a:r>
              <a:rPr lang="fa-IR" dirty="0" smtClean="0">
                <a:cs typeface="B Nazanin" panose="00000400000000000000" pitchFamily="2" charset="-78"/>
              </a:rPr>
              <a:t>پيش‌بينى‌هاى </a:t>
            </a:r>
            <a:r>
              <a:rPr lang="fa-IR" dirty="0">
                <a:cs typeface="B Nazanin" panose="00000400000000000000" pitchFamily="2" charset="-78"/>
              </a:rPr>
              <a:t>مالى شامل: پيش‌بينى فروش، هزينه‌ها، سود، جريان نقدى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dirty="0">
                <a:cs typeface="B Nazanin" panose="00000400000000000000" pitchFamily="2" charset="-78"/>
              </a:rPr>
              <a:t>  </a:t>
            </a:r>
            <a:r>
              <a:rPr lang="fa-IR" dirty="0" smtClean="0">
                <a:cs typeface="B Nazanin" panose="00000400000000000000" pitchFamily="2" charset="-78"/>
              </a:rPr>
              <a:t>تحليل </a:t>
            </a:r>
            <a:r>
              <a:rPr lang="fa-IR" dirty="0">
                <a:cs typeface="B Nazanin" panose="00000400000000000000" pitchFamily="2" charset="-78"/>
              </a:rPr>
              <a:t>ريسك شامل: نقطه سر به سر، افزايش هزينه، عدم تحقق پيش‌بينى فروش، افزايش قيمت تمام شده</a:t>
            </a:r>
          </a:p>
        </p:txBody>
      </p:sp>
      <p:sp>
        <p:nvSpPr>
          <p:cNvPr id="3" name="Rectangle 2"/>
          <p:cNvSpPr/>
          <p:nvPr/>
        </p:nvSpPr>
        <p:spPr>
          <a:xfrm>
            <a:off x="7176130" y="5253438"/>
            <a:ext cx="3693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* زمان </a:t>
            </a:r>
            <a:r>
              <a:rPr lang="fa-IR" dirty="0">
                <a:cs typeface="B Nazanin" panose="00000400000000000000" pitchFamily="2" charset="-78"/>
              </a:rPr>
              <a:t>دفاع از طرح و ارائه آن 20 دقیقه می باشد.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9683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5320</TotalTime>
  <Words>120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mismolavi</dc:creator>
  <cp:lastModifiedBy>a</cp:lastModifiedBy>
  <cp:revision>90</cp:revision>
  <dcterms:created xsi:type="dcterms:W3CDTF">2018-04-24T07:32:30Z</dcterms:created>
  <dcterms:modified xsi:type="dcterms:W3CDTF">2022-05-01T06:41:52Z</dcterms:modified>
</cp:coreProperties>
</file>